
<file path=[Content_Types].xml><?xml version="1.0" encoding="utf-8"?>
<Types xmlns="http://schemas.openxmlformats.org/package/2006/content-types">
  <Default Extension="gif" ContentType="image/gif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90" r:id="rId5"/>
    <p:sldId id="304" r:id="rId6"/>
    <p:sldId id="268" r:id="rId7"/>
    <p:sldId id="260" r:id="rId8"/>
    <p:sldId id="321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22" r:id="rId17"/>
    <p:sldId id="308" r:id="rId18"/>
    <p:sldId id="309" r:id="rId19"/>
    <p:sldId id="310" r:id="rId20"/>
    <p:sldId id="311" r:id="rId21"/>
    <p:sldId id="318" r:id="rId22"/>
    <p:sldId id="261" r:id="rId23"/>
    <p:sldId id="320" r:id="rId24"/>
    <p:sldId id="315" r:id="rId25"/>
    <p:sldId id="319" r:id="rId26"/>
    <p:sldId id="316" r:id="rId27"/>
    <p:sldId id="330" r:id="rId28"/>
    <p:sldId id="331" r:id="rId29"/>
    <p:sldId id="332" r:id="rId30"/>
    <p:sldId id="300" r:id="rId31"/>
    <p:sldId id="301" r:id="rId32"/>
    <p:sldId id="317" r:id="rId33"/>
    <p:sldId id="26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9895"/>
    <a:srgbClr val="86C1C1"/>
    <a:srgbClr val="43817D"/>
    <a:srgbClr val="3C7472"/>
    <a:srgbClr val="5EACAB"/>
    <a:srgbClr val="D9D9D9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40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3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5"/>
            <a:ext cx="1014476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基于八叉树点云压缩算法的实现</a:t>
            </a:r>
            <a:endParaRPr lang="en-US" altLang="zh-CN" sz="54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6510" y="1286538"/>
            <a:ext cx="7171690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创新实践开题答辩</a:t>
            </a:r>
            <a:r>
              <a:rPr lang="en-US" altLang="zh-CN" sz="40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673274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E549307-C2BE-84D2-ED28-268D58FB80AF}"/>
              </a:ext>
            </a:extLst>
          </p:cNvPr>
          <p:cNvSpPr txBox="1"/>
          <p:nvPr/>
        </p:nvSpPr>
        <p:spPr>
          <a:xfrm>
            <a:off x="1559144" y="4533111"/>
            <a:ext cx="313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汇报人：叶成伟 </a:t>
            </a:r>
            <a:r>
              <a:rPr lang="en-US" altLang="zh-CN" dirty="0"/>
              <a:t>12010524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王宇航 </a:t>
            </a:r>
            <a:r>
              <a:rPr lang="en-US" altLang="zh-CN" dirty="0"/>
              <a:t>12012208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陈张杰 </a:t>
            </a:r>
            <a:r>
              <a:rPr lang="en-US" altLang="zh-CN" dirty="0"/>
              <a:t>12012524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CAFF47-7178-CB20-F894-3FE89E45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63" y="772895"/>
            <a:ext cx="7061436" cy="59857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50980" y="230074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八叉树编码算法改进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429042" y="573188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4C8DC3-2A77-AC62-96A1-2994855C35F1}"/>
              </a:ext>
            </a:extLst>
          </p:cNvPr>
          <p:cNvSpPr txBox="1"/>
          <p:nvPr/>
        </p:nvSpPr>
        <p:spPr>
          <a:xfrm>
            <a:off x="514015" y="2347058"/>
            <a:ext cx="27086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/>
                </a:solidFill>
              </a:rPr>
              <a:t>+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预测编码</a:t>
            </a:r>
            <a:r>
              <a:rPr lang="zh-CN" altLang="en-US" sz="2400" dirty="0">
                <a:solidFill>
                  <a:schemeClr val="accent3"/>
                </a:solidFill>
              </a:rPr>
              <a:t>：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利用点云邻域信息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压缩空间冗余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9B1E93-559F-EEFA-26CA-5D1B141A4468}"/>
              </a:ext>
            </a:extLst>
          </p:cNvPr>
          <p:cNvSpPr txBox="1"/>
          <p:nvPr/>
        </p:nvSpPr>
        <p:spPr>
          <a:xfrm>
            <a:off x="9469418" y="4673839"/>
            <a:ext cx="3020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/>
                </a:solidFill>
              </a:rPr>
              <a:t>+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直接编码</a:t>
            </a:r>
            <a:r>
              <a:rPr lang="zh-CN" altLang="en-US" sz="2400" dirty="0">
                <a:solidFill>
                  <a:schemeClr val="accent3"/>
                </a:solidFill>
              </a:rPr>
              <a:t>：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优化八叉树结构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减少熵编码污染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CB4564AF-C63C-52E8-A059-E7198CE5A7AD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34550" y="3973601"/>
            <a:ext cx="894823" cy="10272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AD26F29-A7A2-C35B-6764-FAF55443C0A9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9710617" y="3404753"/>
            <a:ext cx="639721" cy="189845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26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8C8E51D-802F-6BC3-8665-D3B29468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9" y="2112125"/>
            <a:ext cx="4971921" cy="447987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AD9DE78-6E9C-C3CB-40C3-1DB37EB5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45" y="348440"/>
            <a:ext cx="4564776" cy="426757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5AA2502-82FF-BB57-634A-4AF1D06B4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796" y="910023"/>
            <a:ext cx="1877207" cy="189153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F5EA7AC-F013-B4D7-3ED7-89B25FCB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353" y="4627666"/>
            <a:ext cx="1993301" cy="1964329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1AC92A57-6882-7C89-9294-951D4F09EE22}"/>
              </a:ext>
            </a:extLst>
          </p:cNvPr>
          <p:cNvSpPr txBox="1"/>
          <p:nvPr/>
        </p:nvSpPr>
        <p:spPr>
          <a:xfrm>
            <a:off x="3907410" y="4218992"/>
            <a:ext cx="26448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sz="2400" dirty="0"/>
              <a:t>宏观“吸引”</a:t>
            </a:r>
            <a:endParaRPr lang="en-US" altLang="zh-CN" sz="2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2E4E210-46F3-E3F0-F49E-E600BA1FFF54}"/>
              </a:ext>
            </a:extLst>
          </p:cNvPr>
          <p:cNvSpPr txBox="1"/>
          <p:nvPr/>
        </p:nvSpPr>
        <p:spPr>
          <a:xfrm>
            <a:off x="9974196" y="2639009"/>
            <a:ext cx="26448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sz="2400" dirty="0"/>
              <a:t>微观“排斥”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4623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如何获取</a:t>
            </a:r>
            <a:r>
              <a:rPr lang="en-US" altLang="zh-CN" dirty="0"/>
              <a:t>6N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37E67-2596-6779-CD7C-7A5BA64E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28" y="1329242"/>
            <a:ext cx="3912872" cy="4620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6AB102-2F97-CD42-BD8B-41378655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55" y="1439016"/>
            <a:ext cx="4053737" cy="45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如何获取</a:t>
            </a:r>
            <a:r>
              <a:rPr lang="en-US" altLang="zh-CN" dirty="0"/>
              <a:t>6N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1D58B-E100-D444-08BA-62259AD58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81" y="2329801"/>
            <a:ext cx="7124253" cy="3887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B1B3DE-4DD0-B7BA-0177-3EDE8FB4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686" y="889064"/>
            <a:ext cx="4991473" cy="33845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3BB9D5-0CFC-52B3-4392-8734CA5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21" y="2120303"/>
            <a:ext cx="3934060" cy="40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预测编码实现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6F3B451-95FA-DC12-1CBF-23C16D6B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79" y="1662189"/>
            <a:ext cx="9739204" cy="50677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8C6290-66A1-7BC4-7CB5-F3B955CA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30" y="374918"/>
            <a:ext cx="5578395" cy="13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6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CBA3CC-13FC-FDF2-291C-21D385FB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74" y="197634"/>
            <a:ext cx="7129552" cy="4893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672E12-733D-266F-9DCB-61B11603BAE3}"/>
              </a:ext>
            </a:extLst>
          </p:cNvPr>
          <p:cNvSpPr txBox="1"/>
          <p:nvPr/>
        </p:nvSpPr>
        <p:spPr>
          <a:xfrm>
            <a:off x="2123833" y="5090706"/>
            <a:ext cx="7944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八叉树的深度决定了点云压缩的精度。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八叉树越深，尺度越小，点的密度越小，空间相关性越弱。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八叉树越深，</a:t>
            </a:r>
            <a:r>
              <a:rPr lang="zh-CN" altLang="en-US" sz="2400" b="1" dirty="0">
                <a:solidFill>
                  <a:schemeClr val="accent3"/>
                </a:solidFill>
              </a:rPr>
              <a:t>节点数呈指数级上升</a:t>
            </a:r>
            <a:r>
              <a:rPr lang="zh-CN" altLang="en-US" sz="2400" dirty="0">
                <a:solidFill>
                  <a:schemeClr val="accent3"/>
                </a:solidFill>
              </a:rPr>
              <a:t>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一定深度后，八叉树分支</a:t>
            </a:r>
            <a:r>
              <a:rPr lang="zh-CN" altLang="en-US" sz="2400" b="1" dirty="0">
                <a:solidFill>
                  <a:schemeClr val="accent3"/>
                </a:solidFill>
              </a:rPr>
              <a:t>逐渐稀疏</a:t>
            </a:r>
            <a:r>
              <a:rPr lang="zh-CN" altLang="en-US" sz="2400" dirty="0">
                <a:solidFill>
                  <a:schemeClr val="accent3"/>
                </a:solidFill>
              </a:rPr>
              <a:t>，最后退化成链表。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4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颜色编码模块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RAHT</a:t>
            </a: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A2C125E-9AFA-7B61-4A97-DF28AE83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01" y="1688916"/>
            <a:ext cx="5262608" cy="44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8"/>
          <p:cNvSpPr/>
          <p:nvPr/>
        </p:nvSpPr>
        <p:spPr>
          <a:xfrm>
            <a:off x="1825560" y="767880"/>
            <a:ext cx="7171200" cy="8230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点云</a:t>
            </a:r>
            <a:r>
              <a:rPr lang="zh-CN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颜色编码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38" name="矩形 3"/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文本框 10"/>
          <p:cNvSpPr/>
          <p:nvPr/>
        </p:nvSpPr>
        <p:spPr>
          <a:xfrm>
            <a:off x="995760" y="1940994"/>
            <a:ext cx="7334508" cy="23838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算法：</a:t>
            </a:r>
            <a:r>
              <a:rPr lang="en-US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RAHT(Region-Adaptive Hierarchical/Haar Transform)</a:t>
            </a:r>
          </a:p>
          <a:p>
            <a:pPr>
              <a:lnSpc>
                <a:spcPct val="100000"/>
              </a:lnSpc>
              <a:buNone/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原理：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模拟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Haar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变换，从八叉树底层开始</a:t>
            </a:r>
            <a:r>
              <a:rPr 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，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不断从</a:t>
            </a:r>
            <a:r>
              <a:rPr lang="en-US" altLang="zh-CN" sz="20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xyz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方向两两</a:t>
            </a:r>
            <a:r>
              <a:rPr 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结合体素节点，产生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更利于编码的</a:t>
            </a:r>
            <a:r>
              <a:rPr 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低通体素和高通系数。对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产生的</a:t>
            </a:r>
            <a:r>
              <a:rPr 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系数进行量化、</a:t>
            </a:r>
            <a:r>
              <a:rPr lang="zh-CN" altLang="en-US" sz="2000" spc="-1" dirty="0">
                <a:solidFill>
                  <a:srgbClr val="000000"/>
                </a:solidFill>
                <a:latin typeface="OPPOSans L"/>
                <a:ea typeface="OPPOSans L"/>
              </a:rPr>
              <a:t>熵</a:t>
            </a:r>
            <a:r>
              <a:rPr 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编码来达到压缩效果。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1" name="图片 140"/>
          <p:cNvPicPr/>
          <p:nvPr/>
        </p:nvPicPr>
        <p:blipFill>
          <a:blip r:embed="rId2"/>
          <a:stretch/>
        </p:blipFill>
        <p:spPr>
          <a:xfrm>
            <a:off x="8443668" y="1083960"/>
            <a:ext cx="3220200" cy="320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04FA873C-8B3A-A93E-063A-8D69E1E08D3E}"/>
              </a:ext>
            </a:extLst>
          </p:cNvPr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80080E04-8FA1-368F-0F85-041E50A72E21}"/>
              </a:ext>
            </a:extLst>
          </p:cNvPr>
          <p:cNvSpPr/>
          <p:nvPr/>
        </p:nvSpPr>
        <p:spPr>
          <a:xfrm>
            <a:off x="1825560" y="767880"/>
            <a:ext cx="71712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颜色编码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93A350-602F-9AF6-D531-9110C8CC7E3A}"/>
              </a:ext>
            </a:extLst>
          </p:cNvPr>
          <p:cNvSpPr txBox="1"/>
          <p:nvPr/>
        </p:nvSpPr>
        <p:spPr>
          <a:xfrm>
            <a:off x="649544" y="1987555"/>
            <a:ext cx="71235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</a:rPr>
              <a:t>已有条件：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八叉树（承载点云坐标、颜色数据，点云位于叶子节点）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每一个节点，均维护其父节点与孩子节点的指针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需求：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从八叉树底层开始，在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x, y, z</a:t>
            </a:r>
            <a:r>
              <a:rPr lang="zh-CN" altLang="en-US" sz="20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方向，不断合并同级节点，得到对应的高通、低通系数</a:t>
            </a:r>
            <a:endParaRPr lang="en-US" altLang="zh-CN" sz="2000" b="0" strike="noStrike" spc="-1" dirty="0">
              <a:solidFill>
                <a:srgbClr val="000000"/>
              </a:solidFill>
              <a:latin typeface="OPPOSans L"/>
              <a:ea typeface="OPPOSans L"/>
            </a:endParaRPr>
          </a:p>
          <a:p>
            <a:endParaRPr lang="en-US" altLang="zh-CN" sz="2000" spc="-1" dirty="0">
              <a:solidFill>
                <a:srgbClr val="000000"/>
              </a:solidFill>
              <a:ea typeface="OPPOSans L"/>
            </a:endParaRPr>
          </a:p>
          <a:p>
            <a:endParaRPr lang="en-US" altLang="zh-CN" sz="2000" spc="-1" dirty="0">
              <a:solidFill>
                <a:srgbClr val="000000"/>
              </a:solidFill>
              <a:ea typeface="OPPOSans L"/>
            </a:endParaRPr>
          </a:p>
          <a:p>
            <a:r>
              <a:rPr lang="zh-CN" altLang="en-US" sz="2000" spc="-1" dirty="0">
                <a:solidFill>
                  <a:srgbClr val="000000"/>
                </a:solidFill>
                <a:ea typeface="OPPOSans L"/>
              </a:rPr>
              <a:t>解决方法：后序遍历（编码），逆后续遍历（解码）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DCE29D7D-7BF8-1B87-F4EC-935ACD3C7155}"/>
              </a:ext>
            </a:extLst>
          </p:cNvPr>
          <p:cNvSpPr/>
          <p:nvPr/>
        </p:nvSpPr>
        <p:spPr>
          <a:xfrm>
            <a:off x="8534423" y="2144970"/>
            <a:ext cx="1428108" cy="13459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739A8E00-F072-51A1-EA9F-24FC554821BB}"/>
              </a:ext>
            </a:extLst>
          </p:cNvPr>
          <p:cNvSpPr/>
          <p:nvPr/>
        </p:nvSpPr>
        <p:spPr>
          <a:xfrm>
            <a:off x="6341515" y="5188762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A0561054-BD0E-2FD6-DCB9-794F17445D8C}"/>
              </a:ext>
            </a:extLst>
          </p:cNvPr>
          <p:cNvSpPr/>
          <p:nvPr/>
        </p:nvSpPr>
        <p:spPr>
          <a:xfrm>
            <a:off x="8712214" y="4135154"/>
            <a:ext cx="580490" cy="5959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E519B729-B0F2-B8B7-7C3E-0846134C22B2}"/>
              </a:ext>
            </a:extLst>
          </p:cNvPr>
          <p:cNvSpPr/>
          <p:nvPr/>
        </p:nvSpPr>
        <p:spPr>
          <a:xfrm>
            <a:off x="7074851" y="4123755"/>
            <a:ext cx="580490" cy="5959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267B2BED-F4F5-107A-1F02-4756FBAEEFAB}"/>
              </a:ext>
            </a:extLst>
          </p:cNvPr>
          <p:cNvSpPr/>
          <p:nvPr/>
        </p:nvSpPr>
        <p:spPr>
          <a:xfrm>
            <a:off x="7779140" y="5170309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98EB5D3C-FF52-7CDB-CAA2-F61C6FE64879}"/>
              </a:ext>
            </a:extLst>
          </p:cNvPr>
          <p:cNvSpPr/>
          <p:nvPr/>
        </p:nvSpPr>
        <p:spPr>
          <a:xfrm>
            <a:off x="6789583" y="5176747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3FDB2405-34F1-FCF7-41DB-5BACA6F8740F}"/>
              </a:ext>
            </a:extLst>
          </p:cNvPr>
          <p:cNvSpPr/>
          <p:nvPr/>
        </p:nvSpPr>
        <p:spPr>
          <a:xfrm>
            <a:off x="7301784" y="5188762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2BBFFA1-A2CF-6ADB-CD6A-5B0A49458B4E}"/>
              </a:ext>
            </a:extLst>
          </p:cNvPr>
          <p:cNvCxnSpPr>
            <a:cxnSpLocks/>
          </p:cNvCxnSpPr>
          <p:nvPr/>
        </p:nvCxnSpPr>
        <p:spPr>
          <a:xfrm flipH="1">
            <a:off x="7427408" y="3432539"/>
            <a:ext cx="1115820" cy="7156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D63D5B4-F2CA-D88B-F0EB-F91141AB5467}"/>
              </a:ext>
            </a:extLst>
          </p:cNvPr>
          <p:cNvCxnSpPr>
            <a:cxnSpLocks/>
          </p:cNvCxnSpPr>
          <p:nvPr/>
        </p:nvCxnSpPr>
        <p:spPr>
          <a:xfrm>
            <a:off x="9008427" y="3490885"/>
            <a:ext cx="0" cy="687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F70EAFE-B3DF-E492-021F-B3BB6569DE74}"/>
              </a:ext>
            </a:extLst>
          </p:cNvPr>
          <p:cNvCxnSpPr>
            <a:cxnSpLocks/>
          </p:cNvCxnSpPr>
          <p:nvPr/>
        </p:nvCxnSpPr>
        <p:spPr>
          <a:xfrm flipH="1">
            <a:off x="7445354" y="4675933"/>
            <a:ext cx="94930" cy="5323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67A7CA0-49B9-291B-E73A-F3051E1894CC}"/>
              </a:ext>
            </a:extLst>
          </p:cNvPr>
          <p:cNvCxnSpPr>
            <a:cxnSpLocks/>
          </p:cNvCxnSpPr>
          <p:nvPr/>
        </p:nvCxnSpPr>
        <p:spPr>
          <a:xfrm flipH="1">
            <a:off x="6597937" y="4719657"/>
            <a:ext cx="508144" cy="4745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2E60CC7-F929-771D-E509-CEA29232F803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6983846" y="4719657"/>
            <a:ext cx="308689" cy="448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C6E14F-74BD-567C-9AC1-8A37A2F8AFF0}"/>
              </a:ext>
            </a:extLst>
          </p:cNvPr>
          <p:cNvCxnSpPr>
            <a:cxnSpLocks/>
          </p:cNvCxnSpPr>
          <p:nvPr/>
        </p:nvCxnSpPr>
        <p:spPr>
          <a:xfrm>
            <a:off x="7596530" y="4665716"/>
            <a:ext cx="353068" cy="513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9DBED2F-1AB8-5481-0681-6C072A2F9415}"/>
              </a:ext>
            </a:extLst>
          </p:cNvPr>
          <p:cNvCxnSpPr>
            <a:cxnSpLocks/>
          </p:cNvCxnSpPr>
          <p:nvPr/>
        </p:nvCxnSpPr>
        <p:spPr>
          <a:xfrm>
            <a:off x="8912677" y="4661915"/>
            <a:ext cx="53460" cy="5899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483FB10-BCD7-7DA8-3E2A-C95C69CC9CD0}"/>
              </a:ext>
            </a:extLst>
          </p:cNvPr>
          <p:cNvCxnSpPr>
            <a:cxnSpLocks/>
          </p:cNvCxnSpPr>
          <p:nvPr/>
        </p:nvCxnSpPr>
        <p:spPr>
          <a:xfrm>
            <a:off x="9757904" y="3360897"/>
            <a:ext cx="1038549" cy="787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6BC394A-D0CC-3F73-C884-65EBC0EBDE1D}"/>
              </a:ext>
            </a:extLst>
          </p:cNvPr>
          <p:cNvCxnSpPr>
            <a:cxnSpLocks/>
          </p:cNvCxnSpPr>
          <p:nvPr/>
        </p:nvCxnSpPr>
        <p:spPr>
          <a:xfrm flipH="1">
            <a:off x="8376777" y="4719657"/>
            <a:ext cx="495624" cy="479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11C5DCC-E682-BAEE-7E09-C5638815772C}"/>
              </a:ext>
            </a:extLst>
          </p:cNvPr>
          <p:cNvCxnSpPr>
            <a:cxnSpLocks/>
          </p:cNvCxnSpPr>
          <p:nvPr/>
        </p:nvCxnSpPr>
        <p:spPr>
          <a:xfrm>
            <a:off x="9105922" y="4717953"/>
            <a:ext cx="426482" cy="5339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6FFEBDB-2B50-432D-61CC-3C9470F66549}"/>
              </a:ext>
            </a:extLst>
          </p:cNvPr>
          <p:cNvSpPr txBox="1"/>
          <p:nvPr/>
        </p:nvSpPr>
        <p:spPr>
          <a:xfrm>
            <a:off x="10115454" y="4154789"/>
            <a:ext cx="142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/>
                </a:solidFill>
              </a:rPr>
              <a:t>…………</a:t>
            </a:r>
            <a:endParaRPr lang="zh-CN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36" name="立方体 35">
            <a:extLst>
              <a:ext uri="{FF2B5EF4-FFF2-40B4-BE49-F238E27FC236}">
                <a16:creationId xmlns:a16="http://schemas.microsoft.com/office/drawing/2014/main" id="{D46AD5DD-F6A3-97A0-106A-458174B26135}"/>
              </a:ext>
            </a:extLst>
          </p:cNvPr>
          <p:cNvSpPr/>
          <p:nvPr/>
        </p:nvSpPr>
        <p:spPr>
          <a:xfrm>
            <a:off x="8280954" y="5157654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549BBC23-77C5-3CDE-9BCC-9A776F001692}"/>
              </a:ext>
            </a:extLst>
          </p:cNvPr>
          <p:cNvSpPr/>
          <p:nvPr/>
        </p:nvSpPr>
        <p:spPr>
          <a:xfrm>
            <a:off x="8783161" y="5185738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8" name="立方体 37">
            <a:extLst>
              <a:ext uri="{FF2B5EF4-FFF2-40B4-BE49-F238E27FC236}">
                <a16:creationId xmlns:a16="http://schemas.microsoft.com/office/drawing/2014/main" id="{8D574B31-647A-D294-AD7D-D23B88ECFCB4}"/>
              </a:ext>
            </a:extLst>
          </p:cNvPr>
          <p:cNvSpPr/>
          <p:nvPr/>
        </p:nvSpPr>
        <p:spPr>
          <a:xfrm>
            <a:off x="9353923" y="5168044"/>
            <a:ext cx="318499" cy="3108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75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9E6EEE41-B965-F826-13AB-58B9382D25A6}"/>
              </a:ext>
            </a:extLst>
          </p:cNvPr>
          <p:cNvSpPr/>
          <p:nvPr/>
        </p:nvSpPr>
        <p:spPr>
          <a:xfrm>
            <a:off x="1825560" y="767880"/>
            <a:ext cx="7171200" cy="8324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3600" spc="-1" dirty="0">
                <a:solidFill>
                  <a:srgbClr val="363636"/>
                </a:solidFill>
                <a:latin typeface="OPPOSans R"/>
              </a:rPr>
              <a:t>3D Haar </a:t>
            </a:r>
            <a:r>
              <a:rPr lang="zh-CN" altLang="en-US" sz="3600" spc="-1" dirty="0">
                <a:solidFill>
                  <a:srgbClr val="363636"/>
                </a:solidFill>
                <a:latin typeface="OPPOSans R"/>
              </a:rPr>
              <a:t>变换步骤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4935AFB5-2BBF-3D46-F552-AB856915082D}"/>
              </a:ext>
            </a:extLst>
          </p:cNvPr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775D8D38-1C06-F529-EF9E-B87A3FA7D905}"/>
              </a:ext>
            </a:extLst>
          </p:cNvPr>
          <p:cNvSpPr/>
          <p:nvPr/>
        </p:nvSpPr>
        <p:spPr>
          <a:xfrm>
            <a:off x="270174" y="1907116"/>
            <a:ext cx="2140153" cy="2217442"/>
          </a:xfrm>
          <a:prstGeom prst="cube">
            <a:avLst/>
          </a:prstGeom>
          <a:solidFill>
            <a:schemeClr val="accent1">
              <a:alpha val="9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596CDE0F-0557-2599-17D4-1DFF1D47CBFF}"/>
              </a:ext>
            </a:extLst>
          </p:cNvPr>
          <p:cNvSpPr/>
          <p:nvPr/>
        </p:nvSpPr>
        <p:spPr>
          <a:xfrm>
            <a:off x="274541" y="3163889"/>
            <a:ext cx="1052422" cy="960668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04990539-CD76-F5B8-80E1-9C0A99AE3462}"/>
              </a:ext>
            </a:extLst>
          </p:cNvPr>
          <p:cNvSpPr/>
          <p:nvPr/>
        </p:nvSpPr>
        <p:spPr>
          <a:xfrm>
            <a:off x="1102459" y="3163889"/>
            <a:ext cx="1020784" cy="960661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2BBEABD9-AA73-A4BE-2A78-8F6A32895220}"/>
              </a:ext>
            </a:extLst>
          </p:cNvPr>
          <p:cNvSpPr/>
          <p:nvPr/>
        </p:nvSpPr>
        <p:spPr>
          <a:xfrm>
            <a:off x="1357905" y="2908785"/>
            <a:ext cx="1032159" cy="960668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1BEEF8EC-C457-E777-3C51-FB33591E3C0B}"/>
              </a:ext>
            </a:extLst>
          </p:cNvPr>
          <p:cNvSpPr/>
          <p:nvPr/>
        </p:nvSpPr>
        <p:spPr>
          <a:xfrm>
            <a:off x="529988" y="2908785"/>
            <a:ext cx="1052422" cy="960668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74DF8DEA-72F7-BF37-0371-7CA16485E328}"/>
              </a:ext>
            </a:extLst>
          </p:cNvPr>
          <p:cNvSpPr/>
          <p:nvPr/>
        </p:nvSpPr>
        <p:spPr>
          <a:xfrm>
            <a:off x="5119894" y="1996185"/>
            <a:ext cx="1322932" cy="2128371"/>
          </a:xfrm>
          <a:prstGeom prst="cube">
            <a:avLst>
              <a:gd name="adj" fmla="val 30667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0BCA230F-880C-73F4-0627-B8AEF4F043DE}"/>
              </a:ext>
            </a:extLst>
          </p:cNvPr>
          <p:cNvSpPr/>
          <p:nvPr/>
        </p:nvSpPr>
        <p:spPr>
          <a:xfrm>
            <a:off x="5332833" y="3000130"/>
            <a:ext cx="1109877" cy="942691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3+4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B51D4A7A-56A0-236B-1601-ABA8714762AF}"/>
              </a:ext>
            </a:extLst>
          </p:cNvPr>
          <p:cNvSpPr/>
          <p:nvPr/>
        </p:nvSpPr>
        <p:spPr>
          <a:xfrm>
            <a:off x="5119894" y="3229762"/>
            <a:ext cx="1120951" cy="894788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1+2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A5FD05-020B-5E5C-54C9-2BEE1F0F3688}"/>
              </a:ext>
            </a:extLst>
          </p:cNvPr>
          <p:cNvCxnSpPr>
            <a:cxnSpLocks/>
          </p:cNvCxnSpPr>
          <p:nvPr/>
        </p:nvCxnSpPr>
        <p:spPr>
          <a:xfrm>
            <a:off x="2623930" y="3389119"/>
            <a:ext cx="22332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D6935DB-738A-C924-15D7-D32FB3F63AD1}"/>
              </a:ext>
            </a:extLst>
          </p:cNvPr>
          <p:cNvCxnSpPr>
            <a:cxnSpLocks/>
          </p:cNvCxnSpPr>
          <p:nvPr/>
        </p:nvCxnSpPr>
        <p:spPr>
          <a:xfrm>
            <a:off x="6713047" y="3389119"/>
            <a:ext cx="20366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立方体 18">
            <a:extLst>
              <a:ext uri="{FF2B5EF4-FFF2-40B4-BE49-F238E27FC236}">
                <a16:creationId xmlns:a16="http://schemas.microsoft.com/office/drawing/2014/main" id="{FBD3B89A-C6A3-F808-7F19-7149579A8D71}"/>
              </a:ext>
            </a:extLst>
          </p:cNvPr>
          <p:cNvSpPr/>
          <p:nvPr/>
        </p:nvSpPr>
        <p:spPr>
          <a:xfrm>
            <a:off x="261347" y="2217156"/>
            <a:ext cx="1065616" cy="1907401"/>
          </a:xfrm>
          <a:prstGeom prst="cube">
            <a:avLst>
              <a:gd name="adj" fmla="val 20199"/>
            </a:avLst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F7E26F1-7F9B-DA5F-FE41-EB026B364288}"/>
              </a:ext>
            </a:extLst>
          </p:cNvPr>
          <p:cNvSpPr/>
          <p:nvPr/>
        </p:nvSpPr>
        <p:spPr>
          <a:xfrm>
            <a:off x="289551" y="1907115"/>
            <a:ext cx="1339117" cy="2223270"/>
          </a:xfrm>
          <a:prstGeom prst="cube">
            <a:avLst>
              <a:gd name="adj" fmla="val 38089"/>
            </a:avLst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3ED2865A-C74B-70C9-ED18-40F1918B0325}"/>
              </a:ext>
            </a:extLst>
          </p:cNvPr>
          <p:cNvSpPr/>
          <p:nvPr/>
        </p:nvSpPr>
        <p:spPr>
          <a:xfrm>
            <a:off x="8929792" y="2134929"/>
            <a:ext cx="1105898" cy="1989627"/>
          </a:xfrm>
          <a:prstGeom prst="cube">
            <a:avLst>
              <a:gd name="adj" fmla="val 20199"/>
            </a:avLst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65DA9D00-DFFB-A9E7-271E-21114013AECE}"/>
              </a:ext>
            </a:extLst>
          </p:cNvPr>
          <p:cNvSpPr/>
          <p:nvPr/>
        </p:nvSpPr>
        <p:spPr>
          <a:xfrm>
            <a:off x="8914856" y="3081859"/>
            <a:ext cx="1120834" cy="1053555"/>
          </a:xfrm>
          <a:prstGeom prst="cube">
            <a:avLst>
              <a:gd name="adj" fmla="val 23113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1+2+3+4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B59470-4936-B469-D8AA-E649B74A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5914" y="1998148"/>
            <a:ext cx="2660434" cy="111143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F334D36-F634-EBF4-FFCD-02741253AD36}"/>
              </a:ext>
            </a:extLst>
          </p:cNvPr>
          <p:cNvSpPr txBox="1"/>
          <p:nvPr/>
        </p:nvSpPr>
        <p:spPr>
          <a:xfrm>
            <a:off x="2660285" y="3486172"/>
            <a:ext cx="222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输出</a:t>
            </a:r>
            <a:r>
              <a:rPr lang="en-US" altLang="zh-CN" sz="1400" dirty="0">
                <a:solidFill>
                  <a:schemeClr val="accent3"/>
                </a:solidFill>
              </a:rPr>
              <a:t>: h1, g1, h2, g2</a:t>
            </a:r>
          </a:p>
          <a:p>
            <a:r>
              <a:rPr lang="en-US" altLang="zh-CN" sz="1400" dirty="0">
                <a:solidFill>
                  <a:schemeClr val="accent3"/>
                </a:solidFill>
              </a:rPr>
              <a:t>            	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5206B2-8795-FFEE-5A70-E1DDF19CB323}"/>
              </a:ext>
            </a:extLst>
          </p:cNvPr>
          <p:cNvSpPr txBox="1"/>
          <p:nvPr/>
        </p:nvSpPr>
        <p:spPr>
          <a:xfrm>
            <a:off x="2650463" y="3033947"/>
            <a:ext cx="222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X</a:t>
            </a:r>
            <a:r>
              <a:rPr lang="zh-CN" altLang="en-US" sz="1400" dirty="0">
                <a:solidFill>
                  <a:schemeClr val="accent3"/>
                </a:solidFill>
              </a:rPr>
              <a:t>轴方向变换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8C30E8-4E5F-7081-4750-AB853C9EF6E7}"/>
              </a:ext>
            </a:extLst>
          </p:cNvPr>
          <p:cNvSpPr txBox="1"/>
          <p:nvPr/>
        </p:nvSpPr>
        <p:spPr>
          <a:xfrm>
            <a:off x="6713047" y="3000130"/>
            <a:ext cx="132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Y</a:t>
            </a:r>
            <a:r>
              <a:rPr lang="zh-CN" altLang="en-US" sz="1400" dirty="0">
                <a:solidFill>
                  <a:schemeClr val="accent3"/>
                </a:solidFill>
              </a:rPr>
              <a:t>轴方向变换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133BE3-FFA3-2E39-756C-B958A1EFE91B}"/>
              </a:ext>
            </a:extLst>
          </p:cNvPr>
          <p:cNvSpPr txBox="1"/>
          <p:nvPr/>
        </p:nvSpPr>
        <p:spPr>
          <a:xfrm>
            <a:off x="6648228" y="3473346"/>
            <a:ext cx="222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输出</a:t>
            </a:r>
            <a:r>
              <a:rPr lang="en-US" altLang="zh-CN" sz="1400" dirty="0">
                <a:solidFill>
                  <a:schemeClr val="accent3"/>
                </a:solidFill>
              </a:rPr>
              <a:t>: h3, g3            	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7E9221C-E348-BCE9-2636-DA423DFD0F0B}"/>
              </a:ext>
            </a:extLst>
          </p:cNvPr>
          <p:cNvSpPr/>
          <p:nvPr/>
        </p:nvSpPr>
        <p:spPr>
          <a:xfrm>
            <a:off x="1056199" y="5083514"/>
            <a:ext cx="751777" cy="309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root</a:t>
            </a:r>
            <a:endParaRPr lang="zh-CN" altLang="en-US" sz="1200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339B5D3-BCA1-D29A-2BA1-99B92B44D741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flipH="1">
            <a:off x="229784" y="5392532"/>
            <a:ext cx="1202304" cy="28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F9C67D41-5A4F-0B9A-B506-4F6CE7EC198E}"/>
              </a:ext>
            </a:extLst>
          </p:cNvPr>
          <p:cNvSpPr/>
          <p:nvPr/>
        </p:nvSpPr>
        <p:spPr>
          <a:xfrm>
            <a:off x="83181" y="5680771"/>
            <a:ext cx="293205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215F014-2F3E-7FD0-1D39-4F2FB59CB92E}"/>
              </a:ext>
            </a:extLst>
          </p:cNvPr>
          <p:cNvSpPr/>
          <p:nvPr/>
        </p:nvSpPr>
        <p:spPr>
          <a:xfrm>
            <a:off x="424098" y="5677370"/>
            <a:ext cx="293205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A584D43-22EE-F79B-A24A-B084BC5FE27B}"/>
              </a:ext>
            </a:extLst>
          </p:cNvPr>
          <p:cNvSpPr/>
          <p:nvPr/>
        </p:nvSpPr>
        <p:spPr>
          <a:xfrm>
            <a:off x="766649" y="5693861"/>
            <a:ext cx="293205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52940CE-4561-A317-CFD9-2AE96D363ADB}"/>
              </a:ext>
            </a:extLst>
          </p:cNvPr>
          <p:cNvSpPr/>
          <p:nvPr/>
        </p:nvSpPr>
        <p:spPr>
          <a:xfrm>
            <a:off x="1109200" y="5698900"/>
            <a:ext cx="293205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28330FA-12CC-FD37-94BF-4F8FF5A2D3A9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 flipH="1">
            <a:off x="570701" y="5392532"/>
            <a:ext cx="861387" cy="28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4419955-2B4B-1222-1C9B-C4FF8397889A}"/>
              </a:ext>
            </a:extLst>
          </p:cNvPr>
          <p:cNvCxnSpPr>
            <a:cxnSpLocks/>
            <a:stCxn id="32" idx="4"/>
            <a:endCxn id="44" idx="0"/>
          </p:cNvCxnSpPr>
          <p:nvPr/>
        </p:nvCxnSpPr>
        <p:spPr>
          <a:xfrm flipH="1">
            <a:off x="913252" y="5392532"/>
            <a:ext cx="518836" cy="30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3BCC5F9-8CF5-3834-3ACD-FC192F6588F0}"/>
              </a:ext>
            </a:extLst>
          </p:cNvPr>
          <p:cNvCxnSpPr>
            <a:cxnSpLocks/>
            <a:stCxn id="32" idx="4"/>
            <a:endCxn id="45" idx="0"/>
          </p:cNvCxnSpPr>
          <p:nvPr/>
        </p:nvCxnSpPr>
        <p:spPr>
          <a:xfrm flipH="1">
            <a:off x="1255803" y="5392532"/>
            <a:ext cx="176285" cy="30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47332CA4-8511-7346-3EAC-B7173C1B8069}"/>
              </a:ext>
            </a:extLst>
          </p:cNvPr>
          <p:cNvSpPr/>
          <p:nvPr/>
        </p:nvSpPr>
        <p:spPr>
          <a:xfrm>
            <a:off x="1448291" y="5693861"/>
            <a:ext cx="293205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5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AAA15A5-CF76-808E-570B-35D04E3372FF}"/>
              </a:ext>
            </a:extLst>
          </p:cNvPr>
          <p:cNvSpPr/>
          <p:nvPr/>
        </p:nvSpPr>
        <p:spPr>
          <a:xfrm>
            <a:off x="1785282" y="5698900"/>
            <a:ext cx="293205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6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89231C5-2345-DEBF-E2AB-B922C5F17169}"/>
              </a:ext>
            </a:extLst>
          </p:cNvPr>
          <p:cNvSpPr/>
          <p:nvPr/>
        </p:nvSpPr>
        <p:spPr>
          <a:xfrm>
            <a:off x="2460233" y="5693861"/>
            <a:ext cx="293205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8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BC5FABA-D034-9CD4-1B2A-0C33D11E0DC9}"/>
              </a:ext>
            </a:extLst>
          </p:cNvPr>
          <p:cNvSpPr/>
          <p:nvPr/>
        </p:nvSpPr>
        <p:spPr>
          <a:xfrm>
            <a:off x="2123242" y="5707289"/>
            <a:ext cx="293205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7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17B7208-B274-C16A-DAC9-1E3C2C2BB59C}"/>
              </a:ext>
            </a:extLst>
          </p:cNvPr>
          <p:cNvCxnSpPr>
            <a:cxnSpLocks/>
            <a:stCxn id="32" idx="4"/>
            <a:endCxn id="56" idx="0"/>
          </p:cNvCxnSpPr>
          <p:nvPr/>
        </p:nvCxnSpPr>
        <p:spPr>
          <a:xfrm>
            <a:off x="1432088" y="5392532"/>
            <a:ext cx="162806" cy="30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1C575C13-4EA7-EED6-2364-3DF2A709D8F7}"/>
              </a:ext>
            </a:extLst>
          </p:cNvPr>
          <p:cNvCxnSpPr>
            <a:cxnSpLocks/>
            <a:stCxn id="32" idx="4"/>
            <a:endCxn id="58" idx="0"/>
          </p:cNvCxnSpPr>
          <p:nvPr/>
        </p:nvCxnSpPr>
        <p:spPr>
          <a:xfrm>
            <a:off x="1432088" y="5392532"/>
            <a:ext cx="499797" cy="30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DFA85063-4221-27E6-F728-9AF4C19702F2}"/>
              </a:ext>
            </a:extLst>
          </p:cNvPr>
          <p:cNvCxnSpPr>
            <a:cxnSpLocks/>
            <a:stCxn id="32" idx="4"/>
            <a:endCxn id="60" idx="0"/>
          </p:cNvCxnSpPr>
          <p:nvPr/>
        </p:nvCxnSpPr>
        <p:spPr>
          <a:xfrm>
            <a:off x="1432088" y="5392532"/>
            <a:ext cx="837757" cy="314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8F0B9188-A2D9-DE50-4BE3-DA738D1FC6F1}"/>
              </a:ext>
            </a:extLst>
          </p:cNvPr>
          <p:cNvCxnSpPr>
            <a:cxnSpLocks/>
            <a:stCxn id="32" idx="4"/>
            <a:endCxn id="59" idx="0"/>
          </p:cNvCxnSpPr>
          <p:nvPr/>
        </p:nvCxnSpPr>
        <p:spPr>
          <a:xfrm>
            <a:off x="1432088" y="5392532"/>
            <a:ext cx="1174748" cy="30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650B2BB-5A93-A187-1BED-E7C12190E214}"/>
              </a:ext>
            </a:extLst>
          </p:cNvPr>
          <p:cNvCxnSpPr>
            <a:cxnSpLocks/>
          </p:cNvCxnSpPr>
          <p:nvPr/>
        </p:nvCxnSpPr>
        <p:spPr>
          <a:xfrm>
            <a:off x="2516237" y="5457861"/>
            <a:ext cx="22332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19A51FF4-CE28-5645-2FF7-0DB79B271721}"/>
              </a:ext>
            </a:extLst>
          </p:cNvPr>
          <p:cNvSpPr/>
          <p:nvPr/>
        </p:nvSpPr>
        <p:spPr>
          <a:xfrm>
            <a:off x="5395326" y="5156220"/>
            <a:ext cx="751777" cy="309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root</a:t>
            </a:r>
            <a:endParaRPr lang="zh-CN" altLang="en-US" sz="12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F99F367-D782-11FD-9F38-23897466295E}"/>
              </a:ext>
            </a:extLst>
          </p:cNvPr>
          <p:cNvSpPr/>
          <p:nvPr/>
        </p:nvSpPr>
        <p:spPr>
          <a:xfrm>
            <a:off x="4362283" y="5677370"/>
            <a:ext cx="676083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1+2</a:t>
            </a:r>
            <a:endParaRPr lang="zh-CN" altLang="en-US" sz="1200" dirty="0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BC37F3A-A2C5-1C4A-C1FC-A6AA79B80BEE}"/>
              </a:ext>
            </a:extLst>
          </p:cNvPr>
          <p:cNvCxnSpPr>
            <a:cxnSpLocks/>
            <a:stCxn id="78" idx="4"/>
            <a:endCxn id="81" idx="0"/>
          </p:cNvCxnSpPr>
          <p:nvPr/>
        </p:nvCxnSpPr>
        <p:spPr>
          <a:xfrm flipH="1">
            <a:off x="4700325" y="5465238"/>
            <a:ext cx="1070890" cy="21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9390A53-91D2-4E00-F81D-ECBA06FE0863}"/>
              </a:ext>
            </a:extLst>
          </p:cNvPr>
          <p:cNvCxnSpPr>
            <a:cxnSpLocks/>
            <a:stCxn id="78" idx="4"/>
            <a:endCxn id="105" idx="0"/>
          </p:cNvCxnSpPr>
          <p:nvPr/>
        </p:nvCxnSpPr>
        <p:spPr>
          <a:xfrm flipH="1">
            <a:off x="5433174" y="5465238"/>
            <a:ext cx="338041" cy="21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227B32B-E994-9789-D073-353EB12EFA71}"/>
              </a:ext>
            </a:extLst>
          </p:cNvPr>
          <p:cNvSpPr/>
          <p:nvPr/>
        </p:nvSpPr>
        <p:spPr>
          <a:xfrm>
            <a:off x="5823813" y="5684153"/>
            <a:ext cx="736377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5+6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F303CEFA-22A0-C1E0-A5B3-D08AD86DAF93}"/>
              </a:ext>
            </a:extLst>
          </p:cNvPr>
          <p:cNvCxnSpPr>
            <a:cxnSpLocks/>
            <a:stCxn id="78" idx="4"/>
            <a:endCxn id="88" idx="0"/>
          </p:cNvCxnSpPr>
          <p:nvPr/>
        </p:nvCxnSpPr>
        <p:spPr>
          <a:xfrm>
            <a:off x="5771215" y="5465238"/>
            <a:ext cx="420787" cy="218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F987A185-5F4E-3726-E8FC-43AE7F649C3D}"/>
              </a:ext>
            </a:extLst>
          </p:cNvPr>
          <p:cNvCxnSpPr>
            <a:cxnSpLocks/>
            <a:stCxn id="78" idx="4"/>
            <a:endCxn id="102" idx="0"/>
          </p:cNvCxnSpPr>
          <p:nvPr/>
        </p:nvCxnSpPr>
        <p:spPr>
          <a:xfrm>
            <a:off x="5771215" y="5465238"/>
            <a:ext cx="1209762" cy="218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8F92708B-6DD2-EF89-0EBC-7B98427C0571}"/>
              </a:ext>
            </a:extLst>
          </p:cNvPr>
          <p:cNvSpPr txBox="1"/>
          <p:nvPr/>
        </p:nvSpPr>
        <p:spPr>
          <a:xfrm>
            <a:off x="2563538" y="5111537"/>
            <a:ext cx="222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X</a:t>
            </a:r>
            <a:r>
              <a:rPr lang="zh-CN" altLang="en-US" sz="1400" dirty="0">
                <a:solidFill>
                  <a:schemeClr val="accent3"/>
                </a:solidFill>
              </a:rPr>
              <a:t>轴方向变换</a:t>
            </a: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C1A55C6A-BD4D-D3A2-BDDF-912B4ADFAB8B}"/>
              </a:ext>
            </a:extLst>
          </p:cNvPr>
          <p:cNvSpPr/>
          <p:nvPr/>
        </p:nvSpPr>
        <p:spPr>
          <a:xfrm>
            <a:off x="6612788" y="5684153"/>
            <a:ext cx="736377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7+8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271867DA-058D-1563-669A-07B5FDCE8A43}"/>
              </a:ext>
            </a:extLst>
          </p:cNvPr>
          <p:cNvSpPr/>
          <p:nvPr/>
        </p:nvSpPr>
        <p:spPr>
          <a:xfrm>
            <a:off x="5095132" y="5677370"/>
            <a:ext cx="676083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3+4</a:t>
            </a:r>
            <a:endParaRPr lang="zh-CN" altLang="en-US" sz="1200" dirty="0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C79987E7-59C5-46C7-FFDE-23550C7F3463}"/>
              </a:ext>
            </a:extLst>
          </p:cNvPr>
          <p:cNvCxnSpPr>
            <a:cxnSpLocks/>
          </p:cNvCxnSpPr>
          <p:nvPr/>
        </p:nvCxnSpPr>
        <p:spPr>
          <a:xfrm>
            <a:off x="4700324" y="5986102"/>
            <a:ext cx="0" cy="4042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E288007C-F65E-775F-087F-8F390D640037}"/>
              </a:ext>
            </a:extLst>
          </p:cNvPr>
          <p:cNvCxnSpPr>
            <a:cxnSpLocks/>
          </p:cNvCxnSpPr>
          <p:nvPr/>
        </p:nvCxnSpPr>
        <p:spPr>
          <a:xfrm>
            <a:off x="5433173" y="5986102"/>
            <a:ext cx="0" cy="4042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9752802-46F9-48CB-74A1-8C84D86D8791}"/>
              </a:ext>
            </a:extLst>
          </p:cNvPr>
          <p:cNvSpPr txBox="1"/>
          <p:nvPr/>
        </p:nvSpPr>
        <p:spPr>
          <a:xfrm>
            <a:off x="4525046" y="6380621"/>
            <a:ext cx="4489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h1</a:t>
            </a:r>
          </a:p>
          <a:p>
            <a:r>
              <a:rPr lang="en-US" altLang="zh-CN" sz="1100" dirty="0">
                <a:solidFill>
                  <a:schemeClr val="accent3"/>
                </a:solidFill>
              </a:rPr>
              <a:t>g1          	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4D6BF15-96A0-EDAC-6571-58F78EE810FE}"/>
              </a:ext>
            </a:extLst>
          </p:cNvPr>
          <p:cNvSpPr txBox="1"/>
          <p:nvPr/>
        </p:nvSpPr>
        <p:spPr>
          <a:xfrm>
            <a:off x="5235770" y="6390306"/>
            <a:ext cx="4489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h2</a:t>
            </a:r>
          </a:p>
          <a:p>
            <a:r>
              <a:rPr lang="en-US" altLang="zh-CN" sz="1100" dirty="0">
                <a:solidFill>
                  <a:schemeClr val="accent3"/>
                </a:solidFill>
              </a:rPr>
              <a:t>g2          	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813A528-E60F-864F-842B-C3D29EEF07E6}"/>
              </a:ext>
            </a:extLst>
          </p:cNvPr>
          <p:cNvSpPr txBox="1"/>
          <p:nvPr/>
        </p:nvSpPr>
        <p:spPr>
          <a:xfrm>
            <a:off x="5677864" y="6258589"/>
            <a:ext cx="2439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将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</a:rPr>
              <a:t> h1  h2 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存入输出数组</a:t>
            </a:r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829EC33A-E9AE-B0F5-DC4C-7EF09559B743}"/>
              </a:ext>
            </a:extLst>
          </p:cNvPr>
          <p:cNvCxnSpPr>
            <a:cxnSpLocks/>
          </p:cNvCxnSpPr>
          <p:nvPr/>
        </p:nvCxnSpPr>
        <p:spPr>
          <a:xfrm>
            <a:off x="6980976" y="5465238"/>
            <a:ext cx="26747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椭圆 126">
            <a:extLst>
              <a:ext uri="{FF2B5EF4-FFF2-40B4-BE49-F238E27FC236}">
                <a16:creationId xmlns:a16="http://schemas.microsoft.com/office/drawing/2014/main" id="{2657AEF3-F11F-B50D-0185-A44E571FE74D}"/>
              </a:ext>
            </a:extLst>
          </p:cNvPr>
          <p:cNvSpPr/>
          <p:nvPr/>
        </p:nvSpPr>
        <p:spPr>
          <a:xfrm>
            <a:off x="10221801" y="5156220"/>
            <a:ext cx="751777" cy="309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root</a:t>
            </a:r>
            <a:endParaRPr lang="zh-CN" altLang="en-US" sz="1200" dirty="0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78D72F7D-5421-3081-2ADD-EB3602D359A7}"/>
              </a:ext>
            </a:extLst>
          </p:cNvPr>
          <p:cNvSpPr/>
          <p:nvPr/>
        </p:nvSpPr>
        <p:spPr>
          <a:xfrm>
            <a:off x="9317686" y="5693861"/>
            <a:ext cx="1280004" cy="308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1+2+3+4</a:t>
            </a:r>
            <a:endParaRPr lang="zh-CN" altLang="en-US" sz="1200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B28373A-381F-712B-D2DC-C1B18C73472F}"/>
              </a:ext>
            </a:extLst>
          </p:cNvPr>
          <p:cNvCxnSpPr>
            <a:cxnSpLocks/>
            <a:stCxn id="127" idx="4"/>
            <a:endCxn id="128" idx="0"/>
          </p:cNvCxnSpPr>
          <p:nvPr/>
        </p:nvCxnSpPr>
        <p:spPr>
          <a:xfrm flipH="1">
            <a:off x="9957688" y="5465238"/>
            <a:ext cx="640002" cy="228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椭圆 130">
            <a:extLst>
              <a:ext uri="{FF2B5EF4-FFF2-40B4-BE49-F238E27FC236}">
                <a16:creationId xmlns:a16="http://schemas.microsoft.com/office/drawing/2014/main" id="{92B98377-6194-C483-B66D-37B2A8D44A5F}"/>
              </a:ext>
            </a:extLst>
          </p:cNvPr>
          <p:cNvSpPr/>
          <p:nvPr/>
        </p:nvSpPr>
        <p:spPr>
          <a:xfrm>
            <a:off x="10650288" y="5693861"/>
            <a:ext cx="1280005" cy="3087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</a:rPr>
              <a:t>5+6+7+8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5398D029-0DEC-60DE-7760-E886065B32A1}"/>
              </a:ext>
            </a:extLst>
          </p:cNvPr>
          <p:cNvCxnSpPr>
            <a:cxnSpLocks/>
            <a:stCxn id="127" idx="4"/>
            <a:endCxn id="131" idx="0"/>
          </p:cNvCxnSpPr>
          <p:nvPr/>
        </p:nvCxnSpPr>
        <p:spPr>
          <a:xfrm>
            <a:off x="10597690" y="5465238"/>
            <a:ext cx="692601" cy="228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2CD54B02-1675-7FAB-9A44-D1CB62EF3A24}"/>
              </a:ext>
            </a:extLst>
          </p:cNvPr>
          <p:cNvCxnSpPr>
            <a:cxnSpLocks/>
          </p:cNvCxnSpPr>
          <p:nvPr/>
        </p:nvCxnSpPr>
        <p:spPr>
          <a:xfrm>
            <a:off x="9957688" y="6016021"/>
            <a:ext cx="0" cy="4042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5C907C34-DE9F-6CA4-8400-5380FDF19785}"/>
              </a:ext>
            </a:extLst>
          </p:cNvPr>
          <p:cNvSpPr txBox="1"/>
          <p:nvPr/>
        </p:nvSpPr>
        <p:spPr>
          <a:xfrm>
            <a:off x="9806158" y="6380621"/>
            <a:ext cx="4489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3"/>
                </a:solidFill>
              </a:rPr>
              <a:t>h3</a:t>
            </a:r>
          </a:p>
          <a:p>
            <a:r>
              <a:rPr lang="en-US" altLang="zh-CN" sz="1100" dirty="0">
                <a:solidFill>
                  <a:schemeClr val="accent3"/>
                </a:solidFill>
              </a:rPr>
              <a:t>g3          	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5B352E9-36C8-A041-E98D-04DBDABF79C0}"/>
              </a:ext>
            </a:extLst>
          </p:cNvPr>
          <p:cNvSpPr txBox="1"/>
          <p:nvPr/>
        </p:nvSpPr>
        <p:spPr>
          <a:xfrm>
            <a:off x="10406662" y="6266288"/>
            <a:ext cx="153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将 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</a:rPr>
              <a:t>h3 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存入输出数组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B3E1C510-9FA3-A85F-F046-00A7C7617260}"/>
              </a:ext>
            </a:extLst>
          </p:cNvPr>
          <p:cNvSpPr txBox="1"/>
          <p:nvPr/>
        </p:nvSpPr>
        <p:spPr>
          <a:xfrm>
            <a:off x="7088392" y="5111537"/>
            <a:ext cx="222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Y</a:t>
            </a:r>
            <a:r>
              <a:rPr lang="zh-CN" altLang="en-US" sz="1400" dirty="0">
                <a:solidFill>
                  <a:schemeClr val="accent3"/>
                </a:solidFill>
              </a:rPr>
              <a:t>轴方向变换</a:t>
            </a: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F337B0D6-4897-E3C2-80A1-722D64C02A7E}"/>
              </a:ext>
            </a:extLst>
          </p:cNvPr>
          <p:cNvCxnSpPr>
            <a:cxnSpLocks/>
          </p:cNvCxnSpPr>
          <p:nvPr/>
        </p:nvCxnSpPr>
        <p:spPr>
          <a:xfrm>
            <a:off x="5321875" y="2206779"/>
            <a:ext cx="918970" cy="0"/>
          </a:xfrm>
          <a:prstGeom prst="line">
            <a:avLst/>
          </a:prstGeom>
          <a:ln w="12700">
            <a:solidFill>
              <a:srgbClr val="7098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EE275571-D0B9-A456-627A-849044809D1F}"/>
              </a:ext>
            </a:extLst>
          </p:cNvPr>
          <p:cNvCxnSpPr>
            <a:cxnSpLocks/>
          </p:cNvCxnSpPr>
          <p:nvPr/>
        </p:nvCxnSpPr>
        <p:spPr>
          <a:xfrm>
            <a:off x="6229887" y="2217156"/>
            <a:ext cx="10958" cy="1012605"/>
          </a:xfrm>
          <a:prstGeom prst="line">
            <a:avLst/>
          </a:prstGeom>
          <a:ln w="12700">
            <a:solidFill>
              <a:srgbClr val="7098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>
            <a:extLst>
              <a:ext uri="{FF2B5EF4-FFF2-40B4-BE49-F238E27FC236}">
                <a16:creationId xmlns:a16="http://schemas.microsoft.com/office/drawing/2014/main" id="{C8FB7B8A-A3D6-38F7-58EE-0AEC916F4586}"/>
              </a:ext>
            </a:extLst>
          </p:cNvPr>
          <p:cNvSpPr/>
          <p:nvPr/>
        </p:nvSpPr>
        <p:spPr>
          <a:xfrm>
            <a:off x="11013532" y="2781129"/>
            <a:ext cx="1120834" cy="1053555"/>
          </a:xfrm>
          <a:prstGeom prst="cube">
            <a:avLst>
              <a:gd name="adj" fmla="val 23113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root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2C625851-522E-8283-96FD-1E4E1B975B0E}"/>
              </a:ext>
            </a:extLst>
          </p:cNvPr>
          <p:cNvCxnSpPr>
            <a:cxnSpLocks/>
          </p:cNvCxnSpPr>
          <p:nvPr/>
        </p:nvCxnSpPr>
        <p:spPr>
          <a:xfrm>
            <a:off x="10193785" y="3348379"/>
            <a:ext cx="6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EA44BEC-5345-E319-3FF7-B2A1A7F449DD}"/>
              </a:ext>
            </a:extLst>
          </p:cNvPr>
          <p:cNvSpPr txBox="1"/>
          <p:nvPr/>
        </p:nvSpPr>
        <p:spPr>
          <a:xfrm>
            <a:off x="10108464" y="2965867"/>
            <a:ext cx="125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Z</a:t>
            </a:r>
            <a:r>
              <a:rPr lang="zh-CN" altLang="en-US" sz="1400" dirty="0">
                <a:solidFill>
                  <a:schemeClr val="accent3"/>
                </a:solidFill>
              </a:rPr>
              <a:t>轴方向变换</a:t>
            </a:r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1205129A-82BD-D8DF-AC57-FCC9DB0C3DE2}"/>
              </a:ext>
            </a:extLst>
          </p:cNvPr>
          <p:cNvCxnSpPr>
            <a:cxnSpLocks/>
          </p:cNvCxnSpPr>
          <p:nvPr/>
        </p:nvCxnSpPr>
        <p:spPr>
          <a:xfrm>
            <a:off x="11212615" y="5465238"/>
            <a:ext cx="878336" cy="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5F980117-DE4C-41E2-E91B-83FACCFCACBC}"/>
              </a:ext>
            </a:extLst>
          </p:cNvPr>
          <p:cNvSpPr txBox="1"/>
          <p:nvPr/>
        </p:nvSpPr>
        <p:spPr>
          <a:xfrm>
            <a:off x="11301034" y="5118221"/>
            <a:ext cx="61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3"/>
                </a:solidFill>
              </a:rPr>
              <a:t>…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0B80035-8D28-D90B-7AA3-CEA17E865F8E}"/>
              </a:ext>
            </a:extLst>
          </p:cNvPr>
          <p:cNvCxnSpPr>
            <a:cxnSpLocks/>
          </p:cNvCxnSpPr>
          <p:nvPr/>
        </p:nvCxnSpPr>
        <p:spPr>
          <a:xfrm>
            <a:off x="5314407" y="2227309"/>
            <a:ext cx="10958" cy="1012605"/>
          </a:xfrm>
          <a:prstGeom prst="line">
            <a:avLst/>
          </a:prstGeom>
          <a:ln w="12700">
            <a:solidFill>
              <a:srgbClr val="7098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31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后续计划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项目背景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研究情况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阶段成果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9E6EEE41-B965-F826-13AB-58B9382D25A6}"/>
              </a:ext>
            </a:extLst>
          </p:cNvPr>
          <p:cNvSpPr/>
          <p:nvPr/>
        </p:nvSpPr>
        <p:spPr>
          <a:xfrm>
            <a:off x="1825560" y="767880"/>
            <a:ext cx="7171200" cy="8230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系数</a:t>
            </a:r>
            <a:r>
              <a:rPr lang="zh-CN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编码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4935AFB5-2BBF-3D46-F552-AB856915082D}"/>
              </a:ext>
            </a:extLst>
          </p:cNvPr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6B1681-958D-75CF-44A2-8AAC17909ED5}"/>
              </a:ext>
            </a:extLst>
          </p:cNvPr>
          <p:cNvSpPr txBox="1"/>
          <p:nvPr/>
        </p:nvSpPr>
        <p:spPr>
          <a:xfrm>
            <a:off x="1036639" y="1741728"/>
            <a:ext cx="10090165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</a:rPr>
              <a:t>Haar3D</a:t>
            </a:r>
            <a:r>
              <a:rPr lang="zh-CN" altLang="en-US" sz="2000" dirty="0">
                <a:solidFill>
                  <a:schemeClr val="accent3"/>
                </a:solidFill>
              </a:rPr>
              <a:t>变化不断将浮点数格式的高通系数存入输出数组中。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</a:rPr>
              <a:t>首先量化转换为</a:t>
            </a:r>
            <a:r>
              <a:rPr lang="en-US" altLang="zh-CN" sz="2000" dirty="0">
                <a:solidFill>
                  <a:schemeClr val="accent3"/>
                </a:solidFill>
              </a:rPr>
              <a:t>32</a:t>
            </a:r>
            <a:r>
              <a:rPr lang="zh-CN" altLang="en-US" sz="2000" dirty="0">
                <a:solidFill>
                  <a:schemeClr val="accent3"/>
                </a:solidFill>
              </a:rPr>
              <a:t>位整数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</a:rPr>
              <a:t>问题：大量数量相等的全</a:t>
            </a:r>
            <a:r>
              <a:rPr lang="en-US" altLang="zh-CN" sz="2000" dirty="0">
                <a:solidFill>
                  <a:schemeClr val="accent3"/>
                </a:solidFill>
              </a:rPr>
              <a:t>1</a:t>
            </a:r>
            <a:r>
              <a:rPr lang="zh-CN" altLang="en-US" sz="2000" dirty="0">
                <a:solidFill>
                  <a:schemeClr val="accent3"/>
                </a:solidFill>
              </a:rPr>
              <a:t>或全</a:t>
            </a:r>
            <a:r>
              <a:rPr lang="en-US" altLang="zh-CN" sz="2000" dirty="0">
                <a:solidFill>
                  <a:schemeClr val="accent3"/>
                </a:solidFill>
              </a:rPr>
              <a:t>0</a:t>
            </a:r>
            <a:r>
              <a:rPr lang="zh-CN" altLang="en-US" sz="2000" dirty="0">
                <a:solidFill>
                  <a:schemeClr val="accent3"/>
                </a:solidFill>
              </a:rPr>
              <a:t>字节会影响压缩率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</a:rPr>
              <a:t>解决方案：通过位运算将负数元素映射为正数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3"/>
                </a:solidFill>
              </a:rPr>
              <a:t>	</a:t>
            </a:r>
            <a:r>
              <a:rPr lang="zh-CN" altLang="en-US" sz="2000" dirty="0">
                <a:solidFill>
                  <a:schemeClr val="accent3"/>
                </a:solidFill>
              </a:rPr>
              <a:t>具体实现：翻转，左移一位，符号位用最右一位来表示（即用末尾判断正负）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3"/>
                </a:solidFill>
              </a:rPr>
              <a:t>	</a:t>
            </a:r>
            <a:r>
              <a:rPr lang="zh-CN" altLang="en-US" sz="2000" dirty="0">
                <a:solidFill>
                  <a:schemeClr val="accent3"/>
                </a:solidFill>
              </a:rPr>
              <a:t>如：</a:t>
            </a:r>
            <a:r>
              <a:rPr lang="en-US" altLang="zh-CN" sz="2000" dirty="0">
                <a:solidFill>
                  <a:schemeClr val="accent3"/>
                </a:solidFill>
              </a:rPr>
              <a:t>-5 (11111011)  </a:t>
            </a:r>
            <a:r>
              <a:rPr lang="zh-CN" altLang="en-US" sz="2000" dirty="0">
                <a:solidFill>
                  <a:schemeClr val="accent3"/>
                </a:solidFill>
              </a:rPr>
              <a:t>转正：</a:t>
            </a:r>
            <a:r>
              <a:rPr lang="en-US" altLang="zh-CN" sz="2000" dirty="0">
                <a:solidFill>
                  <a:schemeClr val="accent3"/>
                </a:solidFill>
              </a:rPr>
              <a:t>5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(00000101)  </a:t>
            </a:r>
            <a:r>
              <a:rPr lang="zh-CN" altLang="en-US" sz="2000" dirty="0">
                <a:solidFill>
                  <a:schemeClr val="accent3"/>
                </a:solidFill>
              </a:rPr>
              <a:t>再移位减一：</a:t>
            </a:r>
            <a:r>
              <a:rPr lang="en-US" altLang="zh-CN" sz="2000" dirty="0">
                <a:solidFill>
                  <a:schemeClr val="accent3"/>
                </a:solidFill>
              </a:rPr>
              <a:t>9(00001001)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</a:rPr>
              <a:t>最后将系数数组编入字节流，采用熵编码进一步压缩（将整数用字节表示）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9C52C05-AE45-513F-FD2F-40A66AAE7CAB}"/>
              </a:ext>
            </a:extLst>
          </p:cNvPr>
          <p:cNvSpPr/>
          <p:nvPr/>
        </p:nvSpPr>
        <p:spPr>
          <a:xfrm>
            <a:off x="1447943" y="6041676"/>
            <a:ext cx="1251284" cy="5197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0000 0001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0F0B70-B6E5-4491-2EAF-9B8C8CFC4A06}"/>
              </a:ext>
            </a:extLst>
          </p:cNvPr>
          <p:cNvSpPr/>
          <p:nvPr/>
        </p:nvSpPr>
        <p:spPr>
          <a:xfrm>
            <a:off x="2728104" y="6041676"/>
            <a:ext cx="1251284" cy="5197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0011 0100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3C5699-AA2F-089F-19B8-DA18F2F65979}"/>
              </a:ext>
            </a:extLst>
          </p:cNvPr>
          <p:cNvSpPr/>
          <p:nvPr/>
        </p:nvSpPr>
        <p:spPr>
          <a:xfrm>
            <a:off x="4008265" y="6041676"/>
            <a:ext cx="1251284" cy="5197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0000 0000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8C4ACD-BE20-12C4-75C6-0410CDBD06FD}"/>
              </a:ext>
            </a:extLst>
          </p:cNvPr>
          <p:cNvSpPr/>
          <p:nvPr/>
        </p:nvSpPr>
        <p:spPr>
          <a:xfrm>
            <a:off x="5288426" y="6042842"/>
            <a:ext cx="1251284" cy="5197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……..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BB9C9F-362D-44BB-234C-FE5B9FAB4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/>
          <a:stretch/>
        </p:blipFill>
        <p:spPr>
          <a:xfrm>
            <a:off x="4542554" y="2319095"/>
            <a:ext cx="5876573" cy="8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9E6EEE41-B965-F826-13AB-58B9382D25A6}"/>
              </a:ext>
            </a:extLst>
          </p:cNvPr>
          <p:cNvSpPr/>
          <p:nvPr/>
        </p:nvSpPr>
        <p:spPr>
          <a:xfrm>
            <a:off x="1825560" y="767880"/>
            <a:ext cx="7171200" cy="8230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系数解</a:t>
            </a:r>
            <a:r>
              <a:rPr lang="zh-CN" sz="3600" b="0" strike="noStrike" spc="-1" dirty="0">
                <a:solidFill>
                  <a:srgbClr val="363636"/>
                </a:solidFill>
                <a:latin typeface="OPPOSans R"/>
                <a:ea typeface="OPPOSans R"/>
              </a:rPr>
              <a:t>码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4935AFB5-2BBF-3D46-F552-AB856915082D}"/>
              </a:ext>
            </a:extLst>
          </p:cNvPr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6B1681-958D-75CF-44A2-8AAC17909ED5}"/>
              </a:ext>
            </a:extLst>
          </p:cNvPr>
          <p:cNvSpPr txBox="1"/>
          <p:nvPr/>
        </p:nvSpPr>
        <p:spPr>
          <a:xfrm>
            <a:off x="1036639" y="1741728"/>
            <a:ext cx="927957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3"/>
                </a:solidFill>
              </a:rPr>
              <a:t>逆向完成之前所有步骤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3"/>
                </a:solidFill>
              </a:rPr>
              <a:t>结果：差距在</a:t>
            </a:r>
            <a:r>
              <a:rPr lang="zh-CN" altLang="en-US" sz="2400">
                <a:solidFill>
                  <a:schemeClr val="accent3"/>
                </a:solidFill>
              </a:rPr>
              <a:t>个位数量级，</a:t>
            </a:r>
            <a:r>
              <a:rPr lang="zh-CN" altLang="en-US" sz="2400" dirty="0">
                <a:solidFill>
                  <a:schemeClr val="accent3"/>
                </a:solidFill>
              </a:rPr>
              <a:t>对还原结果影响较小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accent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734A16-2E28-09F8-7AC2-CEA7CED36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78" b="50202"/>
          <a:stretch/>
        </p:blipFill>
        <p:spPr>
          <a:xfrm>
            <a:off x="3365296" y="4326967"/>
            <a:ext cx="3779328" cy="8822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555F13-DFA4-9E3E-A33E-6B7391B3D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82" r="62778"/>
          <a:stretch/>
        </p:blipFill>
        <p:spPr>
          <a:xfrm>
            <a:off x="3365296" y="3053593"/>
            <a:ext cx="3779328" cy="8985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952F07-AADF-3B1E-9537-3F27ED8E374F}"/>
              </a:ext>
            </a:extLst>
          </p:cNvPr>
          <p:cNvSpPr txBox="1"/>
          <p:nvPr/>
        </p:nvSpPr>
        <p:spPr>
          <a:xfrm>
            <a:off x="1494629" y="3302810"/>
            <a:ext cx="277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</a:rPr>
              <a:t>原数据（</a:t>
            </a:r>
            <a:r>
              <a:rPr lang="en-US" altLang="zh-CN" sz="2000" dirty="0">
                <a:solidFill>
                  <a:schemeClr val="accent3"/>
                </a:solidFill>
              </a:rPr>
              <a:t>YUV</a:t>
            </a:r>
            <a:r>
              <a:rPr lang="zh-CN" altLang="en-US" sz="2000" dirty="0">
                <a:solidFill>
                  <a:schemeClr val="accent3"/>
                </a:solidFill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0FBC8D-5E89-B409-90E0-30961B9032C7}"/>
              </a:ext>
            </a:extLst>
          </p:cNvPr>
          <p:cNvSpPr txBox="1"/>
          <p:nvPr/>
        </p:nvSpPr>
        <p:spPr>
          <a:xfrm>
            <a:off x="1494629" y="4568032"/>
            <a:ext cx="277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</a:rPr>
              <a:t>解码后（</a:t>
            </a:r>
            <a:r>
              <a:rPr lang="en-US" altLang="zh-CN" sz="2000" dirty="0">
                <a:solidFill>
                  <a:schemeClr val="accent3"/>
                </a:solidFill>
              </a:rPr>
              <a:t>YUV</a:t>
            </a:r>
            <a:r>
              <a:rPr lang="zh-CN" altLang="en-US" sz="2000" dirty="0">
                <a:solidFill>
                  <a:schemeClr val="accent3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6249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L" panose="00020600040101010101" charset="-122"/>
                <a:cs typeface="思源黑体 Regular" panose="020B0500000000000000" charset="-122"/>
              </a:rPr>
              <a:t>阶段成果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颜色编码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E13F26-B0A0-71B2-C966-00499E5AF9CF}"/>
              </a:ext>
            </a:extLst>
          </p:cNvPr>
          <p:cNvSpPr txBox="1"/>
          <p:nvPr/>
        </p:nvSpPr>
        <p:spPr>
          <a:xfrm>
            <a:off x="660935" y="3028508"/>
            <a:ext cx="3493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3"/>
                </a:solidFill>
              </a:rPr>
              <a:t>Q_stepSize</a:t>
            </a:r>
            <a:r>
              <a:rPr lang="en-US" altLang="zh-CN" dirty="0">
                <a:solidFill>
                  <a:schemeClr val="accent3"/>
                </a:solidFill>
              </a:rPr>
              <a:t> = 5</a:t>
            </a:r>
          </a:p>
          <a:p>
            <a:r>
              <a:rPr lang="zh-CN" altLang="en-US" dirty="0">
                <a:solidFill>
                  <a:schemeClr val="accent3"/>
                </a:solidFill>
              </a:rPr>
              <a:t>颜色数据大小：</a:t>
            </a:r>
            <a:r>
              <a:rPr lang="en-US" altLang="zh-CN" dirty="0" err="1">
                <a:solidFill>
                  <a:schemeClr val="accent3"/>
                </a:solidFill>
              </a:rPr>
              <a:t>900.0KB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bpp</a:t>
            </a:r>
            <a:r>
              <a:rPr lang="en-US" altLang="zh-CN" dirty="0">
                <a:solidFill>
                  <a:schemeClr val="accent3"/>
                </a:solidFill>
              </a:rPr>
              <a:t>=9.63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4783B-7572-4A4F-8C02-17B7A05C9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650110" y="1601575"/>
            <a:ext cx="4132952" cy="5228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FDAAE2-26B8-CCA9-E001-CBF0EB65E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6"/>
          <a:stretch/>
        </p:blipFill>
        <p:spPr>
          <a:xfrm>
            <a:off x="7937129" y="1639260"/>
            <a:ext cx="4132952" cy="51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86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颜色编码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2DE08-8D73-372A-7401-BA1425DA1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3"/>
          <a:stretch/>
        </p:blipFill>
        <p:spPr>
          <a:xfrm>
            <a:off x="7990831" y="1629309"/>
            <a:ext cx="3995494" cy="52286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C807F6-FA6F-9BB0-6B6F-2E756B146F36}"/>
              </a:ext>
            </a:extLst>
          </p:cNvPr>
          <p:cNvSpPr txBox="1"/>
          <p:nvPr/>
        </p:nvSpPr>
        <p:spPr>
          <a:xfrm>
            <a:off x="731520" y="3245181"/>
            <a:ext cx="3493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3"/>
                </a:solidFill>
              </a:rPr>
              <a:t>Q_stepSize</a:t>
            </a:r>
            <a:r>
              <a:rPr lang="en-US" altLang="zh-CN" dirty="0">
                <a:solidFill>
                  <a:schemeClr val="accent3"/>
                </a:solidFill>
              </a:rPr>
              <a:t> = 10</a:t>
            </a:r>
          </a:p>
          <a:p>
            <a:r>
              <a:rPr lang="zh-CN" altLang="en-US" dirty="0">
                <a:solidFill>
                  <a:schemeClr val="accent3"/>
                </a:solidFill>
              </a:rPr>
              <a:t>颜色数据大小：</a:t>
            </a:r>
            <a:r>
              <a:rPr lang="en-US" altLang="zh-CN" dirty="0" err="1">
                <a:solidFill>
                  <a:schemeClr val="accent3"/>
                </a:solidFill>
              </a:rPr>
              <a:t>569.8KB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bpp</a:t>
            </a:r>
            <a:r>
              <a:rPr lang="en-US" altLang="zh-CN" dirty="0">
                <a:solidFill>
                  <a:schemeClr val="accent3"/>
                </a:solidFill>
              </a:rPr>
              <a:t>=6.09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9B26B5-43A2-BBCE-4419-6C0C8200F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720530" y="1624971"/>
            <a:ext cx="4132952" cy="52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8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颜色编码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C807F6-FA6F-9BB0-6B6F-2E756B146F36}"/>
              </a:ext>
            </a:extLst>
          </p:cNvPr>
          <p:cNvSpPr txBox="1"/>
          <p:nvPr/>
        </p:nvSpPr>
        <p:spPr>
          <a:xfrm>
            <a:off x="452388" y="3429000"/>
            <a:ext cx="3493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3"/>
                </a:solidFill>
              </a:rPr>
              <a:t>Q_stepSize</a:t>
            </a:r>
            <a:r>
              <a:rPr lang="en-US" altLang="zh-CN" dirty="0">
                <a:solidFill>
                  <a:schemeClr val="accent3"/>
                </a:solidFill>
              </a:rPr>
              <a:t> = 50</a:t>
            </a:r>
          </a:p>
          <a:p>
            <a:r>
              <a:rPr lang="zh-CN" altLang="en-US" dirty="0">
                <a:solidFill>
                  <a:schemeClr val="accent3"/>
                </a:solidFill>
              </a:rPr>
              <a:t>颜色数据大小：</a:t>
            </a:r>
            <a:r>
              <a:rPr lang="en-US" altLang="zh-CN" dirty="0" err="1">
                <a:solidFill>
                  <a:schemeClr val="accent3"/>
                </a:solidFill>
              </a:rPr>
              <a:t>129.2KB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bpp</a:t>
            </a:r>
            <a:r>
              <a:rPr lang="en-US" altLang="zh-CN" dirty="0">
                <a:solidFill>
                  <a:schemeClr val="accent3"/>
                </a:solidFill>
              </a:rPr>
              <a:t>=1.38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174A0D-1CCD-FCC3-931B-D75B8751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280" y="1624971"/>
            <a:ext cx="4363288" cy="5228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F6E633-0199-66AC-403C-300F33EA2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573104" y="1638934"/>
            <a:ext cx="4132952" cy="52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78778" y="306493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几何编码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517562" y="599844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DF368-11DC-5861-7464-37BCEBDC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47" y="1275347"/>
            <a:ext cx="3099453" cy="46539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52408E-E1DD-A77B-A768-B8443D93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275346"/>
            <a:ext cx="3201292" cy="46539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18DA90-0EF6-D07A-B329-054774ED9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739" y="1275346"/>
            <a:ext cx="3457695" cy="46539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AF5DB57-7930-3DED-6CFF-D0D957B3E9EC}"/>
              </a:ext>
            </a:extLst>
          </p:cNvPr>
          <p:cNvSpPr txBox="1"/>
          <p:nvPr/>
        </p:nvSpPr>
        <p:spPr>
          <a:xfrm>
            <a:off x="1442899" y="5888953"/>
            <a:ext cx="309945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sz="2800" dirty="0">
                <a:ea typeface="+mj-lt"/>
              </a:rPr>
              <a:t>Resolution</a:t>
            </a:r>
            <a:r>
              <a:rPr lang="zh-CN" altLang="en-US" sz="2800" dirty="0">
                <a:ea typeface="+mj-lt"/>
              </a:rPr>
              <a:t> </a:t>
            </a:r>
            <a:r>
              <a:rPr lang="en-US" altLang="zh-CN" sz="2800" dirty="0">
                <a:ea typeface="+mj-lt"/>
              </a:rPr>
              <a:t>=</a:t>
            </a:r>
            <a:r>
              <a:rPr lang="zh-CN" altLang="en-US" sz="2800" dirty="0">
                <a:ea typeface="+mj-lt"/>
              </a:rPr>
              <a:t> </a:t>
            </a:r>
            <a:r>
              <a:rPr lang="en-US" altLang="zh-CN" sz="2800" dirty="0">
                <a:ea typeface="+mj-lt"/>
              </a:rPr>
              <a:t>1</a:t>
            </a:r>
            <a:endParaRPr lang="zh-CN" altLang="en-US" sz="2800" dirty="0">
              <a:ea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6F70AD-B8CE-62C0-B393-96041CAD8A8C}"/>
              </a:ext>
            </a:extLst>
          </p:cNvPr>
          <p:cNvSpPr txBox="1"/>
          <p:nvPr/>
        </p:nvSpPr>
        <p:spPr>
          <a:xfrm>
            <a:off x="4550197" y="5888953"/>
            <a:ext cx="309945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sz="2800" dirty="0">
                <a:ea typeface="+mj-lt"/>
              </a:rPr>
              <a:t>Resolution</a:t>
            </a:r>
            <a:r>
              <a:rPr lang="zh-CN" altLang="en-US" sz="2800" dirty="0">
                <a:ea typeface="+mj-lt"/>
              </a:rPr>
              <a:t> </a:t>
            </a:r>
            <a:r>
              <a:rPr lang="en-US" altLang="zh-CN" sz="2800" dirty="0">
                <a:ea typeface="+mj-lt"/>
              </a:rPr>
              <a:t>=</a:t>
            </a:r>
            <a:r>
              <a:rPr lang="zh-CN" altLang="en-US" sz="2800" dirty="0">
                <a:ea typeface="+mj-lt"/>
              </a:rPr>
              <a:t> </a:t>
            </a:r>
            <a:r>
              <a:rPr lang="en-US" altLang="zh-CN" sz="2800" dirty="0">
                <a:ea typeface="+mj-lt"/>
              </a:rPr>
              <a:t>0.1</a:t>
            </a:r>
            <a:endParaRPr lang="zh-CN" altLang="en-US" sz="2800" dirty="0">
              <a:ea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194D31-BC54-6B7F-233E-33CC520D3449}"/>
              </a:ext>
            </a:extLst>
          </p:cNvPr>
          <p:cNvSpPr txBox="1"/>
          <p:nvPr/>
        </p:nvSpPr>
        <p:spPr>
          <a:xfrm>
            <a:off x="7812981" y="5888953"/>
            <a:ext cx="35990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sz="2800" dirty="0">
                <a:ea typeface="+mj-lt"/>
              </a:rPr>
              <a:t>Resolution</a:t>
            </a:r>
            <a:r>
              <a:rPr lang="zh-CN" altLang="en-US" sz="2800" dirty="0">
                <a:ea typeface="+mj-lt"/>
              </a:rPr>
              <a:t> </a:t>
            </a:r>
            <a:r>
              <a:rPr lang="en-US" altLang="zh-CN" sz="2800" dirty="0">
                <a:ea typeface="+mj-lt"/>
              </a:rPr>
              <a:t>=</a:t>
            </a:r>
            <a:r>
              <a:rPr lang="zh-CN" altLang="en-US" sz="2800" dirty="0">
                <a:ea typeface="+mj-lt"/>
              </a:rPr>
              <a:t> </a:t>
            </a:r>
            <a:r>
              <a:rPr lang="en-US" altLang="zh-CN" sz="2800" dirty="0">
                <a:ea typeface="+mj-lt"/>
              </a:rPr>
              <a:t>0.005</a:t>
            </a:r>
            <a:endParaRPr lang="zh-CN" altLang="en-US" sz="2800" dirty="0">
              <a:ea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46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49901" y="60306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预测编码实验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48C412-6661-7F15-A73D-8B0B8A1D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47" y="1752033"/>
            <a:ext cx="6375293" cy="37343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412782-1D17-8B0C-175B-898A3DF5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4" y="2232798"/>
            <a:ext cx="6469975" cy="380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1A0A0F8-398A-8909-CF46-CBA07076A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08" y="1984661"/>
            <a:ext cx="6185766" cy="364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C528F05-E93F-CE2F-8922-A90DDE99D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08" y="1984661"/>
            <a:ext cx="6231929" cy="36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直接编码实验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378E24-281D-0778-82F9-DCCE98BE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97" y="1797165"/>
            <a:ext cx="7068605" cy="42642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D46409-20DF-054C-E0DB-3604E38D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07" y="1797165"/>
            <a:ext cx="7201880" cy="42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与</a:t>
            </a:r>
            <a:r>
              <a:rPr lang="en-US" altLang="zh-CN" dirty="0"/>
              <a:t>PCL</a:t>
            </a:r>
            <a:r>
              <a:rPr lang="zh-CN" altLang="en-US" dirty="0"/>
              <a:t>的</a:t>
            </a:r>
            <a:r>
              <a:rPr lang="en-US" altLang="zh-CN" dirty="0" err="1"/>
              <a:t>bpp</a:t>
            </a:r>
            <a:r>
              <a:rPr lang="zh-CN" altLang="en-US" dirty="0"/>
              <a:t>对比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58C0CE-CBF0-A983-1421-9D879B386B3E}"/>
              </a:ext>
            </a:extLst>
          </p:cNvPr>
          <p:cNvSpPr txBox="1"/>
          <p:nvPr/>
        </p:nvSpPr>
        <p:spPr>
          <a:xfrm>
            <a:off x="861249" y="4423069"/>
            <a:ext cx="5076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PCL</a:t>
            </a:r>
            <a:r>
              <a:rPr lang="zh-CN" altLang="en-US" sz="2400" dirty="0">
                <a:solidFill>
                  <a:schemeClr val="accent3"/>
                </a:solidFill>
              </a:rPr>
              <a:t>全称为</a:t>
            </a:r>
            <a:r>
              <a:rPr lang="en-US" altLang="zh-CN" sz="2400" dirty="0">
                <a:solidFill>
                  <a:schemeClr val="accent3"/>
                </a:solidFill>
              </a:rPr>
              <a:t>Point Cloud Library</a:t>
            </a:r>
            <a:r>
              <a:rPr lang="zh-CN" altLang="en-US" sz="2400" dirty="0">
                <a:solidFill>
                  <a:schemeClr val="accent3"/>
                </a:solidFill>
              </a:rPr>
              <a:t>， 是目前比较流行的点云处理工具之一。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其他提供开源点云压缩的还有</a:t>
            </a:r>
            <a:r>
              <a:rPr lang="en-US" altLang="zh-CN" sz="2400" dirty="0">
                <a:solidFill>
                  <a:schemeClr val="accent3"/>
                </a:solidFill>
              </a:rPr>
              <a:t>Draco</a:t>
            </a:r>
            <a:r>
              <a:rPr lang="zh-CN" altLang="en-US" sz="2400" dirty="0">
                <a:solidFill>
                  <a:schemeClr val="accent3"/>
                </a:solidFill>
              </a:rPr>
              <a:t>，</a:t>
            </a:r>
            <a:r>
              <a:rPr lang="en-US" altLang="zh-CN" sz="2400" dirty="0">
                <a:solidFill>
                  <a:schemeClr val="accent3"/>
                </a:solidFill>
              </a:rPr>
              <a:t>TMC-13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3F2D54-BFEB-4D6D-C88A-7911B327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27" y="2780949"/>
            <a:ext cx="2751833" cy="11002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24A20D-6833-7E0C-5914-9AA41F68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74"/>
            <a:ext cx="5565155" cy="33325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F74205-341C-DD18-83F5-91C394290FA7}"/>
              </a:ext>
            </a:extLst>
          </p:cNvPr>
          <p:cNvSpPr txBox="1"/>
          <p:nvPr/>
        </p:nvSpPr>
        <p:spPr>
          <a:xfrm>
            <a:off x="6547457" y="5313726"/>
            <a:ext cx="5050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经测试，本算法在相同分辨率下的压缩率优于</a:t>
            </a:r>
            <a:r>
              <a:rPr lang="en-US" altLang="zh-CN" sz="2400" dirty="0">
                <a:solidFill>
                  <a:schemeClr val="accent3"/>
                </a:solidFill>
              </a:rPr>
              <a:t>PCL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74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项目背景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后续计划</a:t>
            </a:r>
            <a:endParaRPr lang="en-US" altLang="zh-CN" sz="6000" dirty="0">
              <a:solidFill>
                <a:schemeClr val="accent4"/>
              </a:solidFill>
              <a:latin typeface="OPPOSans R" panose="00020600040101010101" charset="-122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8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分阶段提交</a:t>
            </a:r>
            <a:r>
              <a:rPr lang="en-US" altLang="zh-CN" dirty="0"/>
              <a:t>PR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732CAB-226D-9E38-C860-0CB675A55DD4}"/>
              </a:ext>
            </a:extLst>
          </p:cNvPr>
          <p:cNvSpPr txBox="1"/>
          <p:nvPr/>
        </p:nvSpPr>
        <p:spPr>
          <a:xfrm>
            <a:off x="1405288" y="2127183"/>
            <a:ext cx="62564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1.</a:t>
            </a:r>
            <a:r>
              <a:rPr lang="zh-CN" altLang="en-US" sz="2400" dirty="0">
                <a:solidFill>
                  <a:schemeClr val="accent3"/>
                </a:solidFill>
              </a:rPr>
              <a:t>阶段性目标完成后，可以提交</a:t>
            </a:r>
            <a:r>
              <a:rPr lang="en-US" altLang="zh-CN" sz="2400" dirty="0">
                <a:solidFill>
                  <a:schemeClr val="accent3"/>
                </a:solidFill>
              </a:rPr>
              <a:t>PR</a:t>
            </a:r>
            <a:r>
              <a:rPr lang="zh-CN" altLang="en-US" sz="2400" dirty="0">
                <a:solidFill>
                  <a:schemeClr val="accent3"/>
                </a:solidFill>
              </a:rPr>
              <a:t>，迅速得到社区的反馈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2.</a:t>
            </a:r>
            <a:r>
              <a:rPr lang="zh-CN" altLang="en-US" sz="2400" dirty="0">
                <a:solidFill>
                  <a:schemeClr val="accent3"/>
                </a:solidFill>
              </a:rPr>
              <a:t>减轻社区审查压力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3.</a:t>
            </a:r>
            <a:r>
              <a:rPr lang="zh-CN" altLang="en-US" sz="2400" dirty="0">
                <a:solidFill>
                  <a:schemeClr val="accent3"/>
                </a:solidFill>
              </a:rPr>
              <a:t>目前阶段的点云压缩基础功能，颜色属性压缩功能，在经过单元测试与代码规范，文档撰写后，可提交</a:t>
            </a:r>
            <a:r>
              <a:rPr lang="en-US" altLang="zh-CN" sz="2400" dirty="0">
                <a:solidFill>
                  <a:schemeClr val="accent3"/>
                </a:solidFill>
              </a:rPr>
              <a:t>PR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4.</a:t>
            </a:r>
            <a:r>
              <a:rPr lang="zh-CN" altLang="en-US" sz="2400" dirty="0">
                <a:solidFill>
                  <a:schemeClr val="accent3"/>
                </a:solidFill>
              </a:rPr>
              <a:t>促使定期规范代码</a:t>
            </a:r>
          </a:p>
        </p:txBody>
      </p:sp>
      <p:pic>
        <p:nvPicPr>
          <p:cNvPr id="4098" name="Picture 2" descr="Arrow, cycle, direction, orientation, transfer icon">
            <a:extLst>
              <a:ext uri="{FF2B5EF4-FFF2-40B4-BE49-F238E27FC236}">
                <a16:creationId xmlns:a16="http://schemas.microsoft.com/office/drawing/2014/main" id="{C3BA7702-6714-A9F2-33FC-F7685C97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852" y="1982403"/>
            <a:ext cx="2893194" cy="28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02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运行时间优化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F8122A-D146-C912-F4B2-BD6F2A4333B5}"/>
              </a:ext>
            </a:extLst>
          </p:cNvPr>
          <p:cNvSpPr txBox="1"/>
          <p:nvPr/>
        </p:nvSpPr>
        <p:spPr>
          <a:xfrm>
            <a:off x="1198880" y="2163352"/>
            <a:ext cx="67130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拟采用方法：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1. SIMD</a:t>
            </a:r>
            <a:r>
              <a:rPr lang="zh-CN" altLang="en-US" sz="2800" dirty="0">
                <a:solidFill>
                  <a:schemeClr val="accent3"/>
                </a:solidFill>
              </a:rPr>
              <a:t>（</a:t>
            </a:r>
            <a:r>
              <a:rPr lang="en-US" altLang="zh-CN" sz="2800" b="1" i="0" dirty="0">
                <a:solidFill>
                  <a:srgbClr val="121212"/>
                </a:solidFill>
                <a:effectLst/>
                <a:latin typeface="-apple-system"/>
              </a:rPr>
              <a:t>Single Instruction Multiple Data</a:t>
            </a:r>
            <a:r>
              <a:rPr lang="zh-CN" altLang="en-US" sz="2800" b="1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sz="28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sz="28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800" dirty="0">
                <a:solidFill>
                  <a:srgbClr val="121212"/>
                </a:solidFill>
                <a:latin typeface="-apple-system"/>
              </a:rPr>
              <a:t>2. </a:t>
            </a:r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位运算加速</a:t>
            </a:r>
            <a:endParaRPr lang="en-US" altLang="zh-CN" sz="28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8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800" dirty="0">
                <a:solidFill>
                  <a:srgbClr val="121212"/>
                </a:solidFill>
                <a:latin typeface="-apple-system"/>
              </a:rPr>
              <a:t>3.</a:t>
            </a:r>
            <a:r>
              <a:rPr lang="zh-CN" altLang="en-US" sz="2800" dirty="0">
                <a:solidFill>
                  <a:srgbClr val="121212"/>
                </a:solidFill>
                <a:latin typeface="-apple-system"/>
              </a:rPr>
              <a:t>多线程</a:t>
            </a:r>
            <a:endParaRPr lang="en-US" altLang="zh-CN" sz="2800" dirty="0">
              <a:solidFill>
                <a:srgbClr val="121212"/>
              </a:solidFill>
              <a:latin typeface="-apple-system"/>
            </a:endParaRP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30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857282" y="2612008"/>
            <a:ext cx="96513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Q&amp;A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项目背景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B835F3-2CF5-F08E-6F9F-F646FEECC1CE}"/>
              </a:ext>
            </a:extLst>
          </p:cNvPr>
          <p:cNvSpPr txBox="1"/>
          <p:nvPr/>
        </p:nvSpPr>
        <p:spPr>
          <a:xfrm>
            <a:off x="1712595" y="1975556"/>
            <a:ext cx="82426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点云是一种描述三维世界的流行数据结构，它使用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x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y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z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三个浮点数来描述空间中一个点的位置信息。随着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技术的快速发展，点云数据的应用越来越广泛。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endParaRPr lang="zh-CN" alt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Image result for 点云配准">
            <a:extLst>
              <a:ext uri="{FF2B5EF4-FFF2-40B4-BE49-F238E27FC236}">
                <a16:creationId xmlns:a16="http://schemas.microsoft.com/office/drawing/2014/main" id="{F5594DD2-5595-F861-E132-D14F67A4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49" y="3793491"/>
            <a:ext cx="5035253" cy="253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三维重建点云">
            <a:extLst>
              <a:ext uri="{FF2B5EF4-FFF2-40B4-BE49-F238E27FC236}">
                <a16:creationId xmlns:a16="http://schemas.microsoft.com/office/drawing/2014/main" id="{ACA70344-1CAB-160F-CA6A-AE8EACECF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00" y="3793490"/>
            <a:ext cx="2952249" cy="24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6 Perception Engineer skills to get started (and 6 bonus skills to get ...">
            <a:extLst>
              <a:ext uri="{FF2B5EF4-FFF2-40B4-BE49-F238E27FC236}">
                <a16:creationId xmlns:a16="http://schemas.microsoft.com/office/drawing/2014/main" id="{CF7AA686-2E87-70B3-FF26-15EF8498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090" y="3758081"/>
            <a:ext cx="2690299" cy="269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2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7D089F-602C-ACDE-3B5E-3549FEB2B163}"/>
              </a:ext>
            </a:extLst>
          </p:cNvPr>
          <p:cNvSpPr txBox="1"/>
          <p:nvPr/>
        </p:nvSpPr>
        <p:spPr>
          <a:xfrm>
            <a:off x="1374006" y="1685809"/>
            <a:ext cx="83956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然而</a:t>
            </a:r>
            <a:r>
              <a:rPr lang="en-US" altLang="zh-CN" sz="2400" dirty="0">
                <a:solidFill>
                  <a:schemeClr val="accent3"/>
                </a:solidFill>
              </a:rPr>
              <a:t>,3D</a:t>
            </a:r>
            <a:r>
              <a:rPr lang="zh-CN" altLang="en-US" sz="2400" dirty="0">
                <a:solidFill>
                  <a:schemeClr val="accent3"/>
                </a:solidFill>
              </a:rPr>
              <a:t>点云数据往往承载着巨量几何信息和特征属性，急需压缩算法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本项目成功入选</a:t>
            </a:r>
            <a:r>
              <a:rPr lang="en-US" altLang="zh-CN" sz="2400" dirty="0">
                <a:solidFill>
                  <a:schemeClr val="accent3"/>
                </a:solidFill>
              </a:rPr>
              <a:t>OpenCV 2023 Google Summer of Code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01677-69B2-7233-75AD-F13DE13FB868}"/>
              </a:ext>
            </a:extLst>
          </p:cNvPr>
          <p:cNvSpPr txBox="1"/>
          <p:nvPr/>
        </p:nvSpPr>
        <p:spPr>
          <a:xfrm>
            <a:off x="1877876" y="80104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实际需求</a:t>
            </a:r>
            <a:endParaRPr lang="en-US" altLang="zh-CN" sz="36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FCF11C-27FB-2840-AE50-BEE0DE79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3429000"/>
            <a:ext cx="8852385" cy="2048805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12F85111-11F6-1BDB-2553-65FB2D03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496" y="3383469"/>
            <a:ext cx="2147145" cy="20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项目简介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19EA9-A62E-882B-C9D9-6BD8B4E42985}"/>
              </a:ext>
            </a:extLst>
          </p:cNvPr>
          <p:cNvSpPr txBox="1"/>
          <p:nvPr/>
        </p:nvSpPr>
        <p:spPr>
          <a:xfrm>
            <a:off x="1382602" y="1809841"/>
            <a:ext cx="89217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本项目的研究内容为</a:t>
            </a:r>
            <a:r>
              <a:rPr lang="en-US" altLang="zh-CN" sz="2800" dirty="0">
                <a:solidFill>
                  <a:schemeClr val="accent3"/>
                </a:solidFill>
              </a:rPr>
              <a:t>: </a:t>
            </a: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在 </a:t>
            </a:r>
            <a:r>
              <a:rPr lang="en-US" altLang="zh-CN" sz="2800" dirty="0">
                <a:solidFill>
                  <a:schemeClr val="accent3"/>
                </a:solidFill>
              </a:rPr>
              <a:t>OpenCV </a:t>
            </a:r>
            <a:r>
              <a:rPr lang="en-US" altLang="zh-CN" sz="2800" dirty="0" err="1">
                <a:solidFill>
                  <a:schemeClr val="accent3"/>
                </a:solidFill>
              </a:rPr>
              <a:t>5.x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分支中</a:t>
            </a:r>
            <a:r>
              <a:rPr lang="en-US" altLang="zh-CN" sz="2800" dirty="0">
                <a:solidFill>
                  <a:schemeClr val="accent3"/>
                </a:solidFill>
              </a:rPr>
              <a:t>, </a:t>
            </a:r>
            <a:r>
              <a:rPr lang="zh-CN" altLang="en-US" sz="2800" dirty="0">
                <a:solidFill>
                  <a:schemeClr val="accent3"/>
                </a:solidFill>
              </a:rPr>
              <a:t>基于八叉树实现可选分辨率的点云数据压缩算法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采用多种不同的优化方法，如直接编码，预测编码，帧间编码提升八叉树的编码效率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可支持点云的颜色属性压缩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zh-CN" altLang="en-US" sz="2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研究情况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几何编码模块改进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预测编码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 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直接编码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A2C125E-9AFA-7B61-4A97-DF28AE83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01" y="1688916"/>
            <a:ext cx="5262608" cy="44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8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50980" y="249324"/>
            <a:ext cx="8880526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基础八叉树编码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429042" y="573188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4AB48B-E4D9-40AF-A8CC-696EA377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0" y="1074744"/>
            <a:ext cx="6219264" cy="39591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F1D211-F1E7-3D07-A294-A85F7F53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039" y="1667369"/>
            <a:ext cx="4023709" cy="27739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38BFFB-60AB-2D64-F14F-305E7ECF3288}"/>
              </a:ext>
            </a:extLst>
          </p:cNvPr>
          <p:cNvSpPr txBox="1"/>
          <p:nvPr/>
        </p:nvSpPr>
        <p:spPr>
          <a:xfrm>
            <a:off x="3053967" y="5472420"/>
            <a:ext cx="270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八叉树划分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AD3265-EF73-E675-C96F-C13E1158BE94}"/>
              </a:ext>
            </a:extLst>
          </p:cNvPr>
          <p:cNvSpPr txBox="1"/>
          <p:nvPr/>
        </p:nvSpPr>
        <p:spPr>
          <a:xfrm>
            <a:off x="8474134" y="5472420"/>
            <a:ext cx="270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占位码序列化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21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926</Words>
  <Application>Microsoft Office PowerPoint</Application>
  <PresentationFormat>宽屏</PresentationFormat>
  <Paragraphs>175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-apple-system</vt:lpstr>
      <vt:lpstr>OPPOSans L</vt:lpstr>
      <vt:lpstr>OPPOSans R</vt:lpstr>
      <vt:lpstr>思源黑体 Light</vt:lpstr>
      <vt:lpstr>思源黑体 Regular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WYH</dc:creator>
  <cp:lastModifiedBy>W YH</cp:lastModifiedBy>
  <cp:revision>321</cp:revision>
  <dcterms:created xsi:type="dcterms:W3CDTF">2019-06-19T02:08:00Z</dcterms:created>
  <dcterms:modified xsi:type="dcterms:W3CDTF">2023-05-04T07:22:01Z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